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tmp" ContentType="image/pn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sldIdLst>
    <p:sldId id="263" r:id="rId2"/>
    <p:sldId id="264" r:id="rId3"/>
    <p:sldId id="269" r:id="rId4"/>
    <p:sldId id="265" r:id="rId5"/>
    <p:sldId id="289" r:id="rId6"/>
    <p:sldId id="277" r:id="rId7"/>
    <p:sldId id="291" r:id="rId8"/>
    <p:sldId id="292" r:id="rId9"/>
    <p:sldId id="293" r:id="rId10"/>
    <p:sldId id="290" r:id="rId11"/>
    <p:sldId id="278" r:id="rId12"/>
    <p:sldId id="280" r:id="rId13"/>
    <p:sldId id="294" r:id="rId14"/>
    <p:sldId id="266" r:id="rId15"/>
    <p:sldId id="295" r:id="rId16"/>
    <p:sldId id="282" r:id="rId17"/>
    <p:sldId id="283" r:id="rId18"/>
    <p:sldId id="284" r:id="rId19"/>
    <p:sldId id="285" r:id="rId20"/>
    <p:sldId id="296" r:id="rId21"/>
    <p:sldId id="286" r:id="rId22"/>
    <p:sldId id="298" r:id="rId23"/>
    <p:sldId id="297" r:id="rId24"/>
    <p:sldId id="287" r:id="rId25"/>
    <p:sldId id="299" r:id="rId26"/>
    <p:sldId id="300" r:id="rId27"/>
    <p:sldId id="288" r:id="rId28"/>
    <p:sldId id="27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66" autoAdjust="0"/>
    <p:restoredTop sz="94660"/>
  </p:normalViewPr>
  <p:slideViewPr>
    <p:cSldViewPr snapToGrid="0">
      <p:cViewPr varScale="1">
        <p:scale>
          <a:sx n="65" d="100"/>
          <a:sy n="65" d="100"/>
        </p:scale>
        <p:origin x="3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93B25-BE8A-4758-A5CF-3B47C476434A}" type="datetimeFigureOut">
              <a:rPr lang="en-US" smtClean="0"/>
              <a:t>9/12/17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61299-EDB4-494E-87BA-04443105F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22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93B25-BE8A-4758-A5CF-3B47C476434A}" type="datetimeFigureOut">
              <a:rPr lang="en-US" smtClean="0"/>
              <a:t>9/12/17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61299-EDB4-494E-87BA-04443105F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423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93B25-BE8A-4758-A5CF-3B47C476434A}" type="datetimeFigureOut">
              <a:rPr lang="en-US" smtClean="0"/>
              <a:t>9/12/17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61299-EDB4-494E-87BA-04443105F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81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93B25-BE8A-4758-A5CF-3B47C476434A}" type="datetimeFigureOut">
              <a:rPr lang="en-US" smtClean="0"/>
              <a:t>9/12/17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61299-EDB4-494E-87BA-04443105F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71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93B25-BE8A-4758-A5CF-3B47C476434A}" type="datetimeFigureOut">
              <a:rPr lang="en-US" smtClean="0"/>
              <a:t>9/12/17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61299-EDB4-494E-87BA-04443105F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064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93B25-BE8A-4758-A5CF-3B47C476434A}" type="datetimeFigureOut">
              <a:rPr lang="en-US" smtClean="0"/>
              <a:t>9/12/17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61299-EDB4-494E-87BA-04443105F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847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93B25-BE8A-4758-A5CF-3B47C476434A}" type="datetimeFigureOut">
              <a:rPr lang="en-US" smtClean="0"/>
              <a:t>9/12/17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61299-EDB4-494E-87BA-04443105F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73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93B25-BE8A-4758-A5CF-3B47C476434A}" type="datetimeFigureOut">
              <a:rPr lang="en-US" smtClean="0"/>
              <a:t>9/12/17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61299-EDB4-494E-87BA-04443105F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052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93B25-BE8A-4758-A5CF-3B47C476434A}" type="datetimeFigureOut">
              <a:rPr lang="en-US" smtClean="0"/>
              <a:t>9/12/17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61299-EDB4-494E-87BA-04443105F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04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93B25-BE8A-4758-A5CF-3B47C476434A}" type="datetimeFigureOut">
              <a:rPr lang="en-US" smtClean="0"/>
              <a:t>9/12/17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61299-EDB4-494E-87BA-04443105F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916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93B25-BE8A-4758-A5CF-3B47C476434A}" type="datetimeFigureOut">
              <a:rPr lang="en-US" smtClean="0"/>
              <a:t>9/12/17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61299-EDB4-494E-87BA-04443105F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730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D93B25-BE8A-4758-A5CF-3B47C476434A}" type="datetimeFigureOut">
              <a:rPr lang="en-US" smtClean="0"/>
              <a:t>9/12/17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61299-EDB4-494E-87BA-04443105F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569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4" Type="http://schemas.openxmlformats.org/officeDocument/2006/relationships/image" Target="../media/image18.tmp"/><Relationship Id="rId5" Type="http://schemas.openxmlformats.org/officeDocument/2006/relationships/image" Target="../media/image19.tmp"/><Relationship Id="rId6" Type="http://schemas.openxmlformats.org/officeDocument/2006/relationships/image" Target="../media/image20.tm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1.tm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1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image" Target="../media/image35.jpeg"/><Relationship Id="rId5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1.tm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1.tm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4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5" Type="http://schemas.openxmlformats.org/officeDocument/2006/relationships/image" Target="../media/image39.emf"/><Relationship Id="rId6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tmp"/><Relationship Id="rId6" Type="http://schemas.openxmlformats.org/officeDocument/2006/relationships/image" Target="../media/image8.tm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9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4" Type="http://schemas.openxmlformats.org/officeDocument/2006/relationships/image" Target="../media/image11.tm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4" Type="http://schemas.openxmlformats.org/officeDocument/2006/relationships/image" Target="../media/image12.tm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2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4" Type="http://schemas.openxmlformats.org/officeDocument/2006/relationships/image" Target="../media/image14.tmp"/><Relationship Id="rId5" Type="http://schemas.openxmlformats.org/officeDocument/2006/relationships/image" Target="../media/image15.tm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8307" y="1122363"/>
            <a:ext cx="11436263" cy="2387600"/>
          </a:xfrm>
        </p:spPr>
        <p:txBody>
          <a:bodyPr>
            <a:normAutofit/>
          </a:bodyPr>
          <a:lstStyle/>
          <a:p>
            <a:r>
              <a:rPr lang="en-US" dirty="0"/>
              <a:t>NVIDIA </a:t>
            </a:r>
            <a:r>
              <a:rPr lang="en-US" dirty="0" err="1"/>
              <a:t>AICity</a:t>
            </a:r>
            <a:r>
              <a:rPr lang="en-US" dirty="0"/>
              <a:t> Challenge 2017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Track </a:t>
            </a:r>
            <a:r>
              <a:rPr lang="en-US" dirty="0"/>
              <a:t>1 Using RDFCN model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i="1" smtClean="0"/>
              <a:t>Iowa </a:t>
            </a:r>
            <a:r>
              <a:rPr lang="en-US" i="1" dirty="0" smtClean="0"/>
              <a:t>State University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08" y="178429"/>
            <a:ext cx="1842558" cy="59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54979" y="415544"/>
            <a:ext cx="10515600" cy="1325563"/>
          </a:xfrm>
        </p:spPr>
        <p:txBody>
          <a:bodyPr/>
          <a:lstStyle/>
          <a:p>
            <a:r>
              <a:rPr lang="en-US" dirty="0" smtClean="0"/>
              <a:t>Methodology - RFCN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0"/>
            <a:ext cx="12192000" cy="457200"/>
            <a:chOff x="0" y="0"/>
            <a:chExt cx="12192000" cy="4572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4572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912"/>
            <a:stretch/>
          </p:blipFill>
          <p:spPr>
            <a:xfrm>
              <a:off x="4346944" y="76200"/>
              <a:ext cx="3498112" cy="297584"/>
            </a:xfrm>
            <a:prstGeom prst="rect">
              <a:avLst/>
            </a:prstGeom>
          </p:spPr>
        </p:pic>
      </p:grpSp>
      <p:pic>
        <p:nvPicPr>
          <p:cNvPr id="12" name="Picture 1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850" y="2721428"/>
            <a:ext cx="6065255" cy="326699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940032" y="1976043"/>
            <a:ext cx="75801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More </a:t>
            </a:r>
            <a:r>
              <a:rPr lang="en-US" sz="2800" dirty="0"/>
              <a:t>S</a:t>
            </a:r>
            <a:r>
              <a:rPr lang="en-US" sz="2800" dirty="0" smtClean="0"/>
              <a:t>hared Convolution = Faster Inference Speed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970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54979" y="415544"/>
            <a:ext cx="10515600" cy="1325563"/>
          </a:xfrm>
        </p:spPr>
        <p:txBody>
          <a:bodyPr/>
          <a:lstStyle/>
          <a:p>
            <a:r>
              <a:rPr lang="en-US" dirty="0" smtClean="0"/>
              <a:t>Methodology – Deformable Convolution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0"/>
            <a:ext cx="12192000" cy="457200"/>
            <a:chOff x="0" y="0"/>
            <a:chExt cx="12192000" cy="4572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4572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912"/>
            <a:stretch/>
          </p:blipFill>
          <p:spPr>
            <a:xfrm>
              <a:off x="4346944" y="76200"/>
              <a:ext cx="3498112" cy="297584"/>
            </a:xfrm>
            <a:prstGeom prst="rect">
              <a:avLst/>
            </a:prstGeom>
          </p:spPr>
        </p:pic>
      </p:grp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79" y="4393101"/>
            <a:ext cx="6347845" cy="2067051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68" y="1526720"/>
            <a:ext cx="4151910" cy="2579115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756" y="1627306"/>
            <a:ext cx="4102599" cy="2497818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765" y="4241504"/>
            <a:ext cx="3752435" cy="21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6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54979" y="415544"/>
            <a:ext cx="10515600" cy="1325563"/>
          </a:xfrm>
        </p:spPr>
        <p:txBody>
          <a:bodyPr/>
          <a:lstStyle/>
          <a:p>
            <a:r>
              <a:rPr lang="en-US" dirty="0" smtClean="0"/>
              <a:t>Methodology – RDFCN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0"/>
            <a:ext cx="12192000" cy="457200"/>
            <a:chOff x="0" y="0"/>
            <a:chExt cx="12192000" cy="4572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4572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912"/>
            <a:stretch/>
          </p:blipFill>
          <p:spPr>
            <a:xfrm>
              <a:off x="4346944" y="76200"/>
              <a:ext cx="3498112" cy="297584"/>
            </a:xfrm>
            <a:prstGeom prst="rect">
              <a:avLst/>
            </a:prstGeom>
          </p:spPr>
        </p:pic>
      </p:grpSp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250" y="1470465"/>
            <a:ext cx="5915851" cy="4401164"/>
          </a:xfrm>
          <a:prstGeom prst="rect">
            <a:avLst/>
          </a:prstGeom>
        </p:spPr>
      </p:pic>
      <p:sp>
        <p:nvSpPr>
          <p:cNvPr id="17" name="Parallelogram 16"/>
          <p:cNvSpPr/>
          <p:nvPr/>
        </p:nvSpPr>
        <p:spPr>
          <a:xfrm rot="20895310">
            <a:off x="7581956" y="4141694"/>
            <a:ext cx="770965" cy="1030941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198718" y="5381687"/>
            <a:ext cx="1801070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b="1" dirty="0" smtClean="0"/>
              <a:t>Output layer</a:t>
            </a:r>
            <a:endParaRPr lang="en-US" sz="3600" b="1" dirty="0"/>
          </a:p>
        </p:txBody>
      </p:sp>
      <p:sp>
        <p:nvSpPr>
          <p:cNvPr id="19" name="Rectangle 18"/>
          <p:cNvSpPr/>
          <p:nvPr/>
        </p:nvSpPr>
        <p:spPr>
          <a:xfrm>
            <a:off x="2841871" y="5731310"/>
            <a:ext cx="1619161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b="1" dirty="0" smtClean="0"/>
              <a:t>Resnet-101</a:t>
            </a:r>
            <a:endParaRPr lang="en-US" sz="3600" b="1" dirty="0"/>
          </a:p>
        </p:txBody>
      </p:sp>
      <p:sp>
        <p:nvSpPr>
          <p:cNvPr id="20" name="Rectangle 19"/>
          <p:cNvSpPr/>
          <p:nvPr/>
        </p:nvSpPr>
        <p:spPr>
          <a:xfrm>
            <a:off x="4823408" y="2431177"/>
            <a:ext cx="127259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 smtClean="0"/>
              <a:t>deformable</a:t>
            </a:r>
            <a:endParaRPr lang="en-US" sz="2800" dirty="0"/>
          </a:p>
        </p:txBody>
      </p:sp>
      <p:sp>
        <p:nvSpPr>
          <p:cNvPr id="21" name="Rectangle 20"/>
          <p:cNvSpPr/>
          <p:nvPr/>
        </p:nvSpPr>
        <p:spPr>
          <a:xfrm>
            <a:off x="4363315" y="3966737"/>
            <a:ext cx="127259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 smtClean="0"/>
              <a:t>deformable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3627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54979" y="415544"/>
            <a:ext cx="10515600" cy="1325563"/>
          </a:xfrm>
        </p:spPr>
        <p:txBody>
          <a:bodyPr/>
          <a:lstStyle/>
          <a:p>
            <a:r>
              <a:rPr lang="en-US" dirty="0" smtClean="0"/>
              <a:t>Experiment 1 – train on 60k images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0"/>
            <a:ext cx="12192000" cy="457200"/>
            <a:chOff x="0" y="0"/>
            <a:chExt cx="12192000" cy="4572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4572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912"/>
            <a:stretch/>
          </p:blipFill>
          <p:spPr>
            <a:xfrm>
              <a:off x="4346944" y="76200"/>
              <a:ext cx="3498112" cy="297584"/>
            </a:xfrm>
            <a:prstGeom prst="rect">
              <a:avLst/>
            </a:prstGeom>
          </p:spPr>
        </p:pic>
      </p:grpSp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18" y="1741107"/>
            <a:ext cx="5915851" cy="4401164"/>
          </a:xfrm>
          <a:prstGeom prst="rect">
            <a:avLst/>
          </a:prstGeom>
        </p:spPr>
      </p:pic>
      <p:sp>
        <p:nvSpPr>
          <p:cNvPr id="17" name="Parallelogram 16"/>
          <p:cNvSpPr/>
          <p:nvPr/>
        </p:nvSpPr>
        <p:spPr>
          <a:xfrm rot="20895310">
            <a:off x="6427224" y="4412336"/>
            <a:ext cx="770965" cy="1030941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043986" y="5652329"/>
            <a:ext cx="1801070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b="1" dirty="0" smtClean="0"/>
              <a:t>Output layer</a:t>
            </a:r>
            <a:endParaRPr lang="en-US" sz="3600" b="1" dirty="0"/>
          </a:p>
        </p:txBody>
      </p:sp>
      <p:sp>
        <p:nvSpPr>
          <p:cNvPr id="19" name="Rectangle 18"/>
          <p:cNvSpPr/>
          <p:nvPr/>
        </p:nvSpPr>
        <p:spPr>
          <a:xfrm>
            <a:off x="1687139" y="6001952"/>
            <a:ext cx="1619161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b="1" dirty="0" smtClean="0"/>
              <a:t>Resnet-101</a:t>
            </a:r>
            <a:endParaRPr lang="en-US" sz="3600" b="1" dirty="0"/>
          </a:p>
        </p:txBody>
      </p:sp>
      <p:sp>
        <p:nvSpPr>
          <p:cNvPr id="20" name="Rectangle 19"/>
          <p:cNvSpPr/>
          <p:nvPr/>
        </p:nvSpPr>
        <p:spPr>
          <a:xfrm>
            <a:off x="3668676" y="2701819"/>
            <a:ext cx="127259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 smtClean="0"/>
              <a:t>deformable</a:t>
            </a:r>
            <a:endParaRPr lang="en-US" sz="2800" dirty="0"/>
          </a:p>
        </p:txBody>
      </p:sp>
      <p:sp>
        <p:nvSpPr>
          <p:cNvPr id="21" name="Rectangle 20"/>
          <p:cNvSpPr/>
          <p:nvPr/>
        </p:nvSpPr>
        <p:spPr>
          <a:xfrm>
            <a:off x="3208583" y="4237379"/>
            <a:ext cx="127259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 smtClean="0"/>
              <a:t>deformable</a:t>
            </a:r>
            <a:endParaRPr lang="en-US" sz="2800" dirty="0"/>
          </a:p>
        </p:txBody>
      </p:sp>
      <p:sp>
        <p:nvSpPr>
          <p:cNvPr id="12" name="Rectangle 11"/>
          <p:cNvSpPr/>
          <p:nvPr/>
        </p:nvSpPr>
        <p:spPr>
          <a:xfrm>
            <a:off x="7210138" y="1811709"/>
            <a:ext cx="12698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Method: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6577921" y="2470731"/>
            <a:ext cx="5461816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Train from scratch (Resnet-101 retrained)</a:t>
            </a:r>
          </a:p>
          <a:p>
            <a:pPr marL="342900" indent="-342900">
              <a:buAutoNum type="arabicPeriod"/>
            </a:pPr>
            <a:r>
              <a:rPr lang="en-US" dirty="0" smtClean="0"/>
              <a:t>Fine-tune the pre-trained model from UADETRAC</a:t>
            </a:r>
          </a:p>
          <a:p>
            <a:pPr marL="342900" indent="-342900">
              <a:buAutoNum type="arabicPeriod"/>
            </a:pPr>
            <a:r>
              <a:rPr lang="en-US" dirty="0" smtClean="0"/>
              <a:t>Fine-tune the output layer of model from UADETRAC</a:t>
            </a:r>
          </a:p>
          <a:p>
            <a:pPr marL="342900" indent="-342900">
              <a:buAutoNum type="arabicPeriod"/>
            </a:pPr>
            <a:r>
              <a:rPr lang="en-US" dirty="0" smtClean="0"/>
              <a:t>Fine-tune the pre-trained model from COCO</a:t>
            </a:r>
          </a:p>
          <a:p>
            <a:pPr marL="342900" indent="-342900">
              <a:buAutoNum type="arabicPeriod"/>
            </a:pPr>
            <a:r>
              <a:rPr lang="en-US" dirty="0" smtClean="0"/>
              <a:t>Fine-tune the output layer of model from COCO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13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54979" y="25144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Experiment1 Results (confidence &gt; 0.1) </a:t>
            </a:r>
            <a:endParaRPr lang="en-US" sz="40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0"/>
            <a:ext cx="12192000" cy="457200"/>
            <a:chOff x="0" y="0"/>
            <a:chExt cx="12192000" cy="4572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4572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912"/>
            <a:stretch/>
          </p:blipFill>
          <p:spPr>
            <a:xfrm>
              <a:off x="4346944" y="76200"/>
              <a:ext cx="3498112" cy="297584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638" y="1513510"/>
            <a:ext cx="3738282" cy="52569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504" y="1523675"/>
            <a:ext cx="3731054" cy="524679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58471" y="1752261"/>
            <a:ext cx="3185167" cy="50783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Train from scratch </a:t>
            </a:r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Fine-tune UADETRAC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Fine-tune UADETRAC output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Fine-tune COCO</a:t>
            </a:r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Fine-tune COCO output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203614" y="1245428"/>
            <a:ext cx="1329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Annotations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93986" y="1245428"/>
            <a:ext cx="1192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Detections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8047167" y="1244319"/>
            <a:ext cx="1329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Annotations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0030800" y="1237308"/>
            <a:ext cx="1192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Detections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22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54979" y="25144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Experiment1 Results (confidence &gt; 0.1) </a:t>
            </a:r>
            <a:endParaRPr lang="en-US" sz="40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0"/>
            <a:ext cx="12192000" cy="457200"/>
            <a:chOff x="0" y="0"/>
            <a:chExt cx="12192000" cy="4572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4572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912"/>
            <a:stretch/>
          </p:blipFill>
          <p:spPr>
            <a:xfrm>
              <a:off x="4346944" y="76200"/>
              <a:ext cx="3498112" cy="297584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875845" y="1752261"/>
            <a:ext cx="3185167" cy="50783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Train from scratch </a:t>
            </a:r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Fine-tune UADETRAC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Fine-tune UADETRAC output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Fine-tune COCO</a:t>
            </a:r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Fine-tune COCO output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203614" y="1245428"/>
            <a:ext cx="1329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Annotations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93986" y="1245428"/>
            <a:ext cx="1192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Detections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8047167" y="1244319"/>
            <a:ext cx="1329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Annotations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0030800" y="1237308"/>
            <a:ext cx="1192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Detections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012" y="1512799"/>
            <a:ext cx="3630547" cy="51054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504" y="1512799"/>
            <a:ext cx="3630547" cy="510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2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54979" y="415544"/>
            <a:ext cx="10515600" cy="1325563"/>
          </a:xfrm>
        </p:spPr>
        <p:txBody>
          <a:bodyPr/>
          <a:lstStyle/>
          <a:p>
            <a:r>
              <a:rPr lang="en-US" dirty="0" smtClean="0"/>
              <a:t>Training data check - good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0"/>
            <a:ext cx="12192000" cy="457200"/>
            <a:chOff x="0" y="0"/>
            <a:chExt cx="12192000" cy="4572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4572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912"/>
            <a:stretch/>
          </p:blipFill>
          <p:spPr>
            <a:xfrm>
              <a:off x="4346944" y="76200"/>
              <a:ext cx="3498112" cy="297584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645" y="1741107"/>
            <a:ext cx="8948771" cy="25168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645" y="4257947"/>
            <a:ext cx="8956739" cy="251908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59415" y="1371774"/>
            <a:ext cx="2363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Fine-tune </a:t>
            </a:r>
            <a:r>
              <a:rPr lang="en-US" dirty="0"/>
              <a:t>COCO output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48251" y="1371774"/>
            <a:ext cx="2838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Annotations as ground truth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42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54979" y="415544"/>
            <a:ext cx="10515600" cy="1325563"/>
          </a:xfrm>
        </p:spPr>
        <p:txBody>
          <a:bodyPr/>
          <a:lstStyle/>
          <a:p>
            <a:r>
              <a:rPr lang="en-US" dirty="0" smtClean="0"/>
              <a:t>Training data check – not good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0"/>
            <a:ext cx="12192000" cy="457200"/>
            <a:chOff x="0" y="0"/>
            <a:chExt cx="12192000" cy="4572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4572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912"/>
            <a:stretch/>
          </p:blipFill>
          <p:spPr>
            <a:xfrm>
              <a:off x="4346944" y="76200"/>
              <a:ext cx="3498112" cy="297584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247" y="1734807"/>
            <a:ext cx="8928847" cy="25112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247" y="4239745"/>
            <a:ext cx="8894984" cy="25017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859415" y="1371774"/>
            <a:ext cx="2363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Fine-tune </a:t>
            </a:r>
            <a:r>
              <a:rPr lang="en-US" dirty="0"/>
              <a:t>COCO output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648251" y="1371774"/>
            <a:ext cx="2838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Annotations as ground truth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77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54979" y="415544"/>
            <a:ext cx="10515600" cy="1325563"/>
          </a:xfrm>
        </p:spPr>
        <p:txBody>
          <a:bodyPr/>
          <a:lstStyle/>
          <a:p>
            <a:r>
              <a:rPr lang="en-US" dirty="0" smtClean="0"/>
              <a:t>Training data check - bad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0"/>
            <a:ext cx="12192000" cy="457200"/>
            <a:chOff x="0" y="0"/>
            <a:chExt cx="12192000" cy="4572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4572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912"/>
            <a:stretch/>
          </p:blipFill>
          <p:spPr>
            <a:xfrm>
              <a:off x="4346944" y="76200"/>
              <a:ext cx="3498112" cy="297584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257" y="1906681"/>
            <a:ext cx="8624047" cy="24255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257" y="4332194"/>
            <a:ext cx="8624047" cy="242551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859415" y="1371774"/>
            <a:ext cx="2363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Fine-tune </a:t>
            </a:r>
            <a:r>
              <a:rPr lang="en-US" dirty="0"/>
              <a:t>COCO output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48251" y="1371774"/>
            <a:ext cx="2838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Annotations as ground truth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97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54979" y="415544"/>
            <a:ext cx="10515600" cy="1325563"/>
          </a:xfrm>
        </p:spPr>
        <p:txBody>
          <a:bodyPr/>
          <a:lstStyle/>
          <a:p>
            <a:r>
              <a:rPr lang="en-US" dirty="0" smtClean="0"/>
              <a:t>Training data check – very bad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0"/>
            <a:ext cx="12192000" cy="457200"/>
            <a:chOff x="0" y="0"/>
            <a:chExt cx="12192000" cy="4572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4572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912"/>
            <a:stretch/>
          </p:blipFill>
          <p:spPr>
            <a:xfrm>
              <a:off x="4346944" y="76200"/>
              <a:ext cx="3498112" cy="297584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278" y="2119298"/>
            <a:ext cx="7929805" cy="22302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278" y="4349556"/>
            <a:ext cx="7906870" cy="222380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715980" y="1587677"/>
            <a:ext cx="2363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Fine-tune </a:t>
            </a:r>
            <a:r>
              <a:rPr lang="en-US" dirty="0"/>
              <a:t>COCO output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04816" y="1587677"/>
            <a:ext cx="2838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Annotations as ground truth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94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54979" y="415544"/>
            <a:ext cx="10515600" cy="1325563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0"/>
            <a:ext cx="12192000" cy="457200"/>
            <a:chOff x="0" y="0"/>
            <a:chExt cx="12192000" cy="4572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4572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912"/>
            <a:stretch/>
          </p:blipFill>
          <p:spPr>
            <a:xfrm>
              <a:off x="4346944" y="76200"/>
              <a:ext cx="3498112" cy="297584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573180" y="1923987"/>
            <a:ext cx="6351322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Transportation </a:t>
            </a:r>
            <a:r>
              <a:rPr lang="en-US" sz="2800" dirty="0"/>
              <a:t>can benefit from data captured by surveillance </a:t>
            </a:r>
            <a:r>
              <a:rPr lang="en-US" sz="2800" dirty="0" smtClean="0"/>
              <a:t>cameras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Challenge Task: Detect and classify object from intersection cameras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dirty="0"/>
              <a:t>14 classes: </a:t>
            </a:r>
          </a:p>
          <a:p>
            <a:r>
              <a:rPr lang="en-US" sz="2000" dirty="0"/>
              <a:t>[Car, SUV, </a:t>
            </a:r>
            <a:r>
              <a:rPr lang="en-US" sz="2000" dirty="0" err="1"/>
              <a:t>SmallTruck</a:t>
            </a:r>
            <a:r>
              <a:rPr lang="en-US" sz="2000" dirty="0"/>
              <a:t>, </a:t>
            </a:r>
            <a:r>
              <a:rPr lang="en-US" sz="2000" dirty="0" err="1"/>
              <a:t>MediumTruck</a:t>
            </a:r>
            <a:r>
              <a:rPr lang="en-US" sz="2000" dirty="0"/>
              <a:t>, </a:t>
            </a:r>
            <a:r>
              <a:rPr lang="en-US" sz="2000" dirty="0" err="1"/>
              <a:t>LargeTruck</a:t>
            </a:r>
            <a:r>
              <a:rPr lang="en-US" sz="2000" dirty="0"/>
              <a:t>, Pedestrian, Bus, </a:t>
            </a:r>
            <a:r>
              <a:rPr lang="en-US" sz="2000" dirty="0" err="1"/>
              <a:t>Van,GroupOfPeople</a:t>
            </a:r>
            <a:r>
              <a:rPr lang="en-US" sz="2000" dirty="0"/>
              <a:t>, Bicycle, Motorcycle, </a:t>
            </a:r>
          </a:p>
          <a:p>
            <a:r>
              <a:rPr lang="en-US" sz="2000" dirty="0" err="1"/>
              <a:t>TrafficSignal</a:t>
            </a:r>
            <a:r>
              <a:rPr lang="en-US" sz="2000" dirty="0"/>
              <a:t>-Green, </a:t>
            </a:r>
            <a:r>
              <a:rPr lang="en-US" sz="2000" dirty="0" err="1"/>
              <a:t>TrafficSignal</a:t>
            </a:r>
            <a:r>
              <a:rPr lang="en-US" sz="2000" dirty="0"/>
              <a:t>-Yellow, </a:t>
            </a:r>
            <a:r>
              <a:rPr lang="en-US" sz="2000" dirty="0" err="1"/>
              <a:t>TrafficSignal</a:t>
            </a:r>
            <a:r>
              <a:rPr lang="en-US" sz="2000" dirty="0"/>
              <a:t>-Red]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2050" name="Picture 2" descr="Image result for intersection camer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573" y="1361344"/>
            <a:ext cx="3044833" cy="197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intersection camer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573" y="3537028"/>
            <a:ext cx="3198252" cy="192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85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54979" y="415544"/>
            <a:ext cx="10515600" cy="1325563"/>
          </a:xfrm>
        </p:spPr>
        <p:txBody>
          <a:bodyPr/>
          <a:lstStyle/>
          <a:p>
            <a:r>
              <a:rPr lang="en-US" dirty="0" smtClean="0"/>
              <a:t>Experiment2 – train on 0.8k selected images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0"/>
            <a:ext cx="12192000" cy="457200"/>
            <a:chOff x="0" y="0"/>
            <a:chExt cx="12192000" cy="4572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4572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912"/>
            <a:stretch/>
          </p:blipFill>
          <p:spPr>
            <a:xfrm>
              <a:off x="4346944" y="76200"/>
              <a:ext cx="3498112" cy="297584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7712161" y="3904576"/>
            <a:ext cx="12698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Method: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689450" y="2465601"/>
            <a:ext cx="8051050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 smtClean="0"/>
              <a:t>1000 good annotations manually selected from 5000 images</a:t>
            </a:r>
          </a:p>
          <a:p>
            <a:pPr marL="342900" indent="-342900">
              <a:buAutoNum type="arabicPeriod"/>
            </a:pPr>
            <a:endParaRPr lang="en-US" sz="2400" dirty="0" smtClean="0"/>
          </a:p>
          <a:p>
            <a:pPr marL="342900" indent="-342900">
              <a:buAutoNum type="arabicPeriod"/>
            </a:pPr>
            <a:r>
              <a:rPr lang="en-US" sz="2400" dirty="0" smtClean="0"/>
              <a:t>800 for training</a:t>
            </a:r>
          </a:p>
          <a:p>
            <a:pPr marL="342900" indent="-342900">
              <a:buAutoNum type="arabicPeriod"/>
            </a:pPr>
            <a:endParaRPr lang="en-US" sz="2400" dirty="0" smtClean="0"/>
          </a:p>
          <a:p>
            <a:pPr marL="342900" indent="-342900">
              <a:buAutoNum type="arabicPeriod"/>
            </a:pPr>
            <a:r>
              <a:rPr lang="en-US" sz="2400" dirty="0" smtClean="0"/>
              <a:t>200 reserved for testing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580095" y="4469860"/>
            <a:ext cx="5461816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Train from scratch (Resnet-101 retrained)</a:t>
            </a:r>
          </a:p>
          <a:p>
            <a:pPr marL="342900" indent="-342900">
              <a:buAutoNum type="arabicPeriod"/>
            </a:pPr>
            <a:r>
              <a:rPr lang="en-US" dirty="0" smtClean="0"/>
              <a:t>Fine-tune the pre-trained model from UADETRAC</a:t>
            </a:r>
          </a:p>
          <a:p>
            <a:pPr marL="342900" indent="-342900">
              <a:buAutoNum type="arabicPeriod"/>
            </a:pPr>
            <a:r>
              <a:rPr lang="en-US" dirty="0" smtClean="0"/>
              <a:t>Fine-tune the output layer of model from UADETRAC</a:t>
            </a:r>
          </a:p>
          <a:p>
            <a:pPr marL="342900" indent="-342900">
              <a:buAutoNum type="arabicPeriod"/>
            </a:pPr>
            <a:r>
              <a:rPr lang="en-US" dirty="0" smtClean="0"/>
              <a:t>Fine-tune the pre-trained model from COCO</a:t>
            </a:r>
          </a:p>
          <a:p>
            <a:pPr marL="342900" indent="-342900">
              <a:buAutoNum type="arabicPeriod"/>
            </a:pPr>
            <a:r>
              <a:rPr lang="en-US" dirty="0" smtClean="0"/>
              <a:t>Fine-tune the output layer of model from COCO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298042" y="1771032"/>
            <a:ext cx="8466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Data: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4307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0"/>
            <a:ext cx="12192000" cy="457200"/>
            <a:chOff x="0" y="0"/>
            <a:chExt cx="12192000" cy="4572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4572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912"/>
            <a:stretch/>
          </p:blipFill>
          <p:spPr>
            <a:xfrm>
              <a:off x="4346944" y="76200"/>
              <a:ext cx="3498112" cy="297584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4" y="1424612"/>
            <a:ext cx="3750525" cy="52741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020" y="1424612"/>
            <a:ext cx="3741125" cy="52609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145" y="1424612"/>
            <a:ext cx="3741126" cy="5260958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54979" y="25144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Experiment2 Results (confidence &gt; 0.1) </a:t>
            </a:r>
            <a:endParaRPr lang="en-US" sz="4000" dirty="0"/>
          </a:p>
        </p:txBody>
      </p:sp>
      <p:sp>
        <p:nvSpPr>
          <p:cNvPr id="10" name="Rectangle 9"/>
          <p:cNvSpPr/>
          <p:nvPr/>
        </p:nvSpPr>
        <p:spPr>
          <a:xfrm>
            <a:off x="340659" y="5611906"/>
            <a:ext cx="11627223" cy="108688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65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54979" y="415544"/>
            <a:ext cx="10515600" cy="1325563"/>
          </a:xfrm>
        </p:spPr>
        <p:txBody>
          <a:bodyPr/>
          <a:lstStyle/>
          <a:p>
            <a:r>
              <a:rPr lang="en-US" dirty="0" smtClean="0"/>
              <a:t>Experiment 3 – Fine-tune model from COCO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0"/>
            <a:ext cx="12192000" cy="457200"/>
            <a:chOff x="0" y="0"/>
            <a:chExt cx="12192000" cy="4572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4572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912"/>
            <a:stretch/>
          </p:blipFill>
          <p:spPr>
            <a:xfrm>
              <a:off x="4346944" y="76200"/>
              <a:ext cx="3498112" cy="297584"/>
            </a:xfrm>
            <a:prstGeom prst="rect">
              <a:avLst/>
            </a:prstGeom>
          </p:spPr>
        </p:pic>
      </p:grpSp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18" y="1741107"/>
            <a:ext cx="5915851" cy="4401164"/>
          </a:xfrm>
          <a:prstGeom prst="rect">
            <a:avLst/>
          </a:prstGeom>
        </p:spPr>
      </p:pic>
      <p:sp>
        <p:nvSpPr>
          <p:cNvPr id="17" name="Parallelogram 16"/>
          <p:cNvSpPr/>
          <p:nvPr/>
        </p:nvSpPr>
        <p:spPr>
          <a:xfrm rot="20895310">
            <a:off x="6427224" y="4412336"/>
            <a:ext cx="770965" cy="1030941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043986" y="5652329"/>
            <a:ext cx="1801070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b="1" dirty="0" smtClean="0"/>
              <a:t>Output layer</a:t>
            </a:r>
            <a:endParaRPr lang="en-US" sz="3600" b="1" dirty="0"/>
          </a:p>
        </p:txBody>
      </p:sp>
      <p:sp>
        <p:nvSpPr>
          <p:cNvPr id="19" name="Rectangle 18"/>
          <p:cNvSpPr/>
          <p:nvPr/>
        </p:nvSpPr>
        <p:spPr>
          <a:xfrm>
            <a:off x="1687139" y="6001952"/>
            <a:ext cx="1619161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b="1" dirty="0" smtClean="0"/>
              <a:t>Resnet-101</a:t>
            </a:r>
            <a:endParaRPr lang="en-US" sz="3600" b="1" dirty="0"/>
          </a:p>
        </p:txBody>
      </p:sp>
      <p:sp>
        <p:nvSpPr>
          <p:cNvPr id="20" name="Rectangle 19"/>
          <p:cNvSpPr/>
          <p:nvPr/>
        </p:nvSpPr>
        <p:spPr>
          <a:xfrm>
            <a:off x="3668676" y="2701819"/>
            <a:ext cx="127259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 smtClean="0"/>
              <a:t>deformable</a:t>
            </a:r>
            <a:endParaRPr lang="en-US" sz="2800" dirty="0"/>
          </a:p>
        </p:txBody>
      </p:sp>
      <p:sp>
        <p:nvSpPr>
          <p:cNvPr id="21" name="Rectangle 20"/>
          <p:cNvSpPr/>
          <p:nvPr/>
        </p:nvSpPr>
        <p:spPr>
          <a:xfrm>
            <a:off x="3208583" y="4237379"/>
            <a:ext cx="127259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 smtClean="0"/>
              <a:t>deformable</a:t>
            </a:r>
            <a:endParaRPr lang="en-US" sz="2800" dirty="0"/>
          </a:p>
        </p:txBody>
      </p:sp>
      <p:sp>
        <p:nvSpPr>
          <p:cNvPr id="12" name="Rectangle 11"/>
          <p:cNvSpPr/>
          <p:nvPr/>
        </p:nvSpPr>
        <p:spPr>
          <a:xfrm>
            <a:off x="7210138" y="1811709"/>
            <a:ext cx="25410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Fine-tune Method: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6577921" y="2470731"/>
            <a:ext cx="4876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1. Freeze Resnet-101, RPN and RFCN – 60k images</a:t>
            </a:r>
          </a:p>
        </p:txBody>
      </p:sp>
      <p:sp>
        <p:nvSpPr>
          <p:cNvPr id="2" name="Rectangle 1"/>
          <p:cNvSpPr/>
          <p:nvPr/>
        </p:nvSpPr>
        <p:spPr>
          <a:xfrm>
            <a:off x="6577921" y="284237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2. </a:t>
            </a:r>
            <a:r>
              <a:rPr lang="en-US" dirty="0"/>
              <a:t>Freeze Resnet-101, RPN and RFCN – </a:t>
            </a:r>
            <a:r>
              <a:rPr lang="en-US" dirty="0" smtClean="0"/>
              <a:t>0.8k </a:t>
            </a:r>
            <a:r>
              <a:rPr lang="en-US" dirty="0"/>
              <a:t>images</a:t>
            </a:r>
          </a:p>
        </p:txBody>
      </p:sp>
      <p:sp>
        <p:nvSpPr>
          <p:cNvPr id="4" name="Rectangle 3"/>
          <p:cNvSpPr/>
          <p:nvPr/>
        </p:nvSpPr>
        <p:spPr>
          <a:xfrm>
            <a:off x="2496719" y="1741107"/>
            <a:ext cx="3833649" cy="2200582"/>
          </a:xfrm>
          <a:prstGeom prst="rect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56119" y="3941689"/>
            <a:ext cx="3833649" cy="2200582"/>
          </a:xfrm>
          <a:prstGeom prst="rect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289768" y="3941689"/>
            <a:ext cx="2040599" cy="2191314"/>
          </a:xfrm>
          <a:prstGeom prst="rect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20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/>
      <p:bldP spid="4" grpId="0" animBg="1"/>
      <p:bldP spid="23" grpId="0" animBg="1"/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54979" y="415544"/>
            <a:ext cx="10515600" cy="1325563"/>
          </a:xfrm>
        </p:spPr>
        <p:txBody>
          <a:bodyPr/>
          <a:lstStyle/>
          <a:p>
            <a:r>
              <a:rPr lang="en-US" dirty="0" smtClean="0"/>
              <a:t>Experiment 3 – Fine-tune model from COCO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0"/>
            <a:ext cx="12192000" cy="457200"/>
            <a:chOff x="0" y="0"/>
            <a:chExt cx="12192000" cy="4572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4572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912"/>
            <a:stretch/>
          </p:blipFill>
          <p:spPr>
            <a:xfrm>
              <a:off x="4346944" y="76200"/>
              <a:ext cx="3498112" cy="297584"/>
            </a:xfrm>
            <a:prstGeom prst="rect">
              <a:avLst/>
            </a:prstGeom>
          </p:spPr>
        </p:pic>
      </p:grpSp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18" y="1741107"/>
            <a:ext cx="5915851" cy="4401164"/>
          </a:xfrm>
          <a:prstGeom prst="rect">
            <a:avLst/>
          </a:prstGeom>
        </p:spPr>
      </p:pic>
      <p:sp>
        <p:nvSpPr>
          <p:cNvPr id="17" name="Parallelogram 16"/>
          <p:cNvSpPr/>
          <p:nvPr/>
        </p:nvSpPr>
        <p:spPr>
          <a:xfrm rot="20895310">
            <a:off x="6427224" y="4412336"/>
            <a:ext cx="770965" cy="1030941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043986" y="5652329"/>
            <a:ext cx="1801070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b="1" dirty="0" smtClean="0"/>
              <a:t>Output layer</a:t>
            </a:r>
            <a:endParaRPr lang="en-US" sz="3600" b="1" dirty="0"/>
          </a:p>
        </p:txBody>
      </p:sp>
      <p:sp>
        <p:nvSpPr>
          <p:cNvPr id="19" name="Rectangle 18"/>
          <p:cNvSpPr/>
          <p:nvPr/>
        </p:nvSpPr>
        <p:spPr>
          <a:xfrm>
            <a:off x="1687139" y="6001952"/>
            <a:ext cx="1619161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b="1" dirty="0" smtClean="0"/>
              <a:t>Resnet-101</a:t>
            </a:r>
            <a:endParaRPr lang="en-US" sz="3600" b="1" dirty="0"/>
          </a:p>
        </p:txBody>
      </p:sp>
      <p:sp>
        <p:nvSpPr>
          <p:cNvPr id="20" name="Rectangle 19"/>
          <p:cNvSpPr/>
          <p:nvPr/>
        </p:nvSpPr>
        <p:spPr>
          <a:xfrm>
            <a:off x="3668676" y="2701819"/>
            <a:ext cx="127259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 smtClean="0"/>
              <a:t>deformable</a:t>
            </a:r>
            <a:endParaRPr lang="en-US" sz="2800" dirty="0"/>
          </a:p>
        </p:txBody>
      </p:sp>
      <p:sp>
        <p:nvSpPr>
          <p:cNvPr id="21" name="Rectangle 20"/>
          <p:cNvSpPr/>
          <p:nvPr/>
        </p:nvSpPr>
        <p:spPr>
          <a:xfrm>
            <a:off x="3208583" y="4237379"/>
            <a:ext cx="127259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 smtClean="0"/>
              <a:t>deformable</a:t>
            </a:r>
            <a:endParaRPr lang="en-US" sz="2800" dirty="0"/>
          </a:p>
        </p:txBody>
      </p:sp>
      <p:sp>
        <p:nvSpPr>
          <p:cNvPr id="12" name="Rectangle 11"/>
          <p:cNvSpPr/>
          <p:nvPr/>
        </p:nvSpPr>
        <p:spPr>
          <a:xfrm>
            <a:off x="7210138" y="1811709"/>
            <a:ext cx="25410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Fine-tune Method: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6577921" y="2470731"/>
            <a:ext cx="4876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1. Freeze Resnet-101, RPN and RFCN – 60k images</a:t>
            </a:r>
          </a:p>
        </p:txBody>
      </p:sp>
      <p:sp>
        <p:nvSpPr>
          <p:cNvPr id="2" name="Rectangle 1"/>
          <p:cNvSpPr/>
          <p:nvPr/>
        </p:nvSpPr>
        <p:spPr>
          <a:xfrm>
            <a:off x="6577921" y="284237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2. </a:t>
            </a:r>
            <a:r>
              <a:rPr lang="en-US" dirty="0"/>
              <a:t>Freeze Resnet-101, RPN and RFCN – </a:t>
            </a:r>
            <a:r>
              <a:rPr lang="en-US" dirty="0" smtClean="0"/>
              <a:t>0.8k </a:t>
            </a:r>
            <a:r>
              <a:rPr lang="en-US" dirty="0"/>
              <a:t>images</a:t>
            </a:r>
          </a:p>
        </p:txBody>
      </p:sp>
      <p:sp>
        <p:nvSpPr>
          <p:cNvPr id="3" name="Rectangle 2"/>
          <p:cNvSpPr/>
          <p:nvPr/>
        </p:nvSpPr>
        <p:spPr>
          <a:xfrm>
            <a:off x="6577921" y="324085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3. </a:t>
            </a:r>
            <a:r>
              <a:rPr lang="en-US" dirty="0"/>
              <a:t>Freeze </a:t>
            </a:r>
            <a:r>
              <a:rPr lang="en-US" dirty="0" smtClean="0"/>
              <a:t>Resnet-101 and RPN – 60k images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577921" y="363933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4</a:t>
            </a:r>
            <a:r>
              <a:rPr lang="en-US" dirty="0" smtClean="0"/>
              <a:t>. </a:t>
            </a:r>
            <a:r>
              <a:rPr lang="en-US" dirty="0"/>
              <a:t>Freeze Resnet-101 and RPN – </a:t>
            </a:r>
            <a:r>
              <a:rPr lang="en-US" dirty="0" smtClean="0"/>
              <a:t>0.8k images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96719" y="1741107"/>
            <a:ext cx="3833649" cy="2200582"/>
          </a:xfrm>
          <a:prstGeom prst="rect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56119" y="3941689"/>
            <a:ext cx="3833649" cy="2200582"/>
          </a:xfrm>
          <a:prstGeom prst="rect">
            <a:avLst/>
          </a:prstGeom>
          <a:solidFill>
            <a:srgbClr val="00B0F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3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0"/>
            <a:ext cx="12192000" cy="457200"/>
            <a:chOff x="0" y="0"/>
            <a:chExt cx="12192000" cy="4572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4572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912"/>
            <a:stretch/>
          </p:blipFill>
          <p:spPr>
            <a:xfrm>
              <a:off x="4346944" y="76200"/>
              <a:ext cx="3498112" cy="297584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504" y="1636545"/>
            <a:ext cx="4489588" cy="50507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04" y="1619651"/>
            <a:ext cx="4512574" cy="5076646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54979" y="25144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Experiment3 Results (confidence &gt; 0.1) </a:t>
            </a:r>
            <a:endParaRPr lang="en-US" sz="4000" dirty="0"/>
          </a:p>
        </p:txBody>
      </p:sp>
      <p:sp>
        <p:nvSpPr>
          <p:cNvPr id="13" name="Rectangle 12"/>
          <p:cNvSpPr/>
          <p:nvPr/>
        </p:nvSpPr>
        <p:spPr>
          <a:xfrm>
            <a:off x="3394582" y="1283975"/>
            <a:ext cx="1329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Annotations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460863" y="1275649"/>
            <a:ext cx="1192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Detections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894268" y="1275649"/>
            <a:ext cx="1329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Annotations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960549" y="1267323"/>
            <a:ext cx="1192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Detections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95506" y="2024690"/>
            <a:ext cx="2361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Freeze </a:t>
            </a:r>
            <a:r>
              <a:rPr lang="en-US" dirty="0" smtClean="0"/>
              <a:t>All – </a:t>
            </a:r>
            <a:r>
              <a:rPr lang="en-US" dirty="0"/>
              <a:t>60k images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95505" y="3338916"/>
            <a:ext cx="2419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Freeze </a:t>
            </a:r>
            <a:r>
              <a:rPr lang="en-US" dirty="0" smtClean="0"/>
              <a:t>All – 0.8k </a:t>
            </a:r>
            <a:r>
              <a:rPr lang="en-US" dirty="0"/>
              <a:t>images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20210" y="4653142"/>
            <a:ext cx="25158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Freeze </a:t>
            </a:r>
            <a:r>
              <a:rPr lang="en-US" dirty="0" smtClean="0"/>
              <a:t>RPN – 60k </a:t>
            </a:r>
            <a:r>
              <a:rPr lang="en-US" dirty="0"/>
              <a:t>images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20210" y="5967368"/>
            <a:ext cx="2573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Freeze </a:t>
            </a:r>
            <a:r>
              <a:rPr lang="en-US" dirty="0" smtClean="0"/>
              <a:t>RPN – 0.8k </a:t>
            </a:r>
            <a:r>
              <a:rPr lang="en-US" dirty="0"/>
              <a:t>images</a:t>
            </a:r>
          </a:p>
        </p:txBody>
      </p:sp>
    </p:spTree>
    <p:extLst>
      <p:ext uri="{BB962C8B-B14F-4D97-AF65-F5344CB8AC3E}">
        <p14:creationId xmlns:p14="http://schemas.microsoft.com/office/powerpoint/2010/main" val="415960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54979" y="41554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Model Performances on the reserved 200 images</a:t>
            </a:r>
            <a:endParaRPr lang="en-US" sz="40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0"/>
            <a:ext cx="12192000" cy="457200"/>
            <a:chOff x="0" y="0"/>
            <a:chExt cx="12192000" cy="4572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4572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912"/>
            <a:stretch/>
          </p:blipFill>
          <p:spPr>
            <a:xfrm>
              <a:off x="4346944" y="76200"/>
              <a:ext cx="3498112" cy="297584"/>
            </a:xfrm>
            <a:prstGeom prst="rect">
              <a:avLst/>
            </a:prstGeom>
          </p:spPr>
        </p:pic>
      </p:grp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207372"/>
              </p:ext>
            </p:extLst>
          </p:nvPr>
        </p:nvGraphicFramePr>
        <p:xfrm>
          <a:off x="1461844" y="2774376"/>
          <a:ext cx="8542768" cy="185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219116">
                  <a:extLst>
                    <a:ext uri="{9D8B030D-6E8A-4147-A177-3AD203B41FA5}">
                      <a16:colId xmlns:a16="http://schemas.microsoft.com/office/drawing/2014/main" xmlns="" val="1292559716"/>
                    </a:ext>
                  </a:extLst>
                </a:gridCol>
                <a:gridCol w="2323652">
                  <a:extLst>
                    <a:ext uri="{9D8B030D-6E8A-4147-A177-3AD203B41FA5}">
                      <a16:colId xmlns:a16="http://schemas.microsoft.com/office/drawing/2014/main" xmlns="" val="2735354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mAP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10786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Freeze All – 60k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32.37%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07995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Freeze All – 0.8k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26.09%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54635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Freeze RPN – 60k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39.88%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41384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Freeze RPN – 0.8k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34.54%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41661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631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54979" y="415544"/>
            <a:ext cx="10515600" cy="1325563"/>
          </a:xfrm>
        </p:spPr>
        <p:txBody>
          <a:bodyPr/>
          <a:lstStyle/>
          <a:p>
            <a:r>
              <a:rPr lang="en-US" dirty="0" smtClean="0"/>
              <a:t>Model Fine Tune From COCO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0"/>
            <a:ext cx="12192000" cy="457200"/>
            <a:chOff x="0" y="0"/>
            <a:chExt cx="12192000" cy="4572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4572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912"/>
            <a:stretch/>
          </p:blipFill>
          <p:spPr>
            <a:xfrm>
              <a:off x="4346944" y="76200"/>
              <a:ext cx="3498112" cy="297584"/>
            </a:xfrm>
            <a:prstGeom prst="rect">
              <a:avLst/>
            </a:prstGeom>
          </p:spPr>
        </p:pic>
      </p:grpSp>
      <p:pic>
        <p:nvPicPr>
          <p:cNvPr id="10" name="Picture 9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9" r="8589" b="1161"/>
          <a:stretch/>
        </p:blipFill>
        <p:spPr bwMode="auto">
          <a:xfrm>
            <a:off x="1187802" y="1424512"/>
            <a:ext cx="9516057" cy="51268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2305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54979" y="415544"/>
            <a:ext cx="10515600" cy="1325563"/>
          </a:xfrm>
        </p:spPr>
        <p:txBody>
          <a:bodyPr/>
          <a:lstStyle/>
          <a:p>
            <a:r>
              <a:rPr lang="en-US" dirty="0" smtClean="0"/>
              <a:t>Model Fine Tune From COCO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0"/>
            <a:ext cx="12192000" cy="457200"/>
            <a:chOff x="0" y="0"/>
            <a:chExt cx="12192000" cy="4572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4572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912"/>
            <a:stretch/>
          </p:blipFill>
          <p:spPr>
            <a:xfrm>
              <a:off x="4346944" y="76200"/>
              <a:ext cx="3498112" cy="297584"/>
            </a:xfrm>
            <a:prstGeom prst="rect">
              <a:avLst/>
            </a:prstGeom>
          </p:spPr>
        </p:pic>
      </p:grpSp>
      <p:pic>
        <p:nvPicPr>
          <p:cNvPr id="8" name="Picture 7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0" r="8747" b="1539"/>
          <a:stretch/>
        </p:blipFill>
        <p:spPr bwMode="auto">
          <a:xfrm>
            <a:off x="652983" y="1467542"/>
            <a:ext cx="5038090" cy="238956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4" r="8274" b="1161"/>
          <a:stretch/>
        </p:blipFill>
        <p:spPr bwMode="auto">
          <a:xfrm>
            <a:off x="652983" y="3953567"/>
            <a:ext cx="5038090" cy="24860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9" r="8589" b="1161"/>
          <a:stretch/>
        </p:blipFill>
        <p:spPr bwMode="auto">
          <a:xfrm>
            <a:off x="6168593" y="1467542"/>
            <a:ext cx="4999990" cy="24860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3" r="8431" b="782"/>
          <a:stretch/>
        </p:blipFill>
        <p:spPr bwMode="auto">
          <a:xfrm>
            <a:off x="6171364" y="3953567"/>
            <a:ext cx="5028565" cy="24955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0391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0934" y="2532127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53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54979" y="415544"/>
            <a:ext cx="10515600" cy="1325563"/>
          </a:xfrm>
        </p:spPr>
        <p:txBody>
          <a:bodyPr/>
          <a:lstStyle/>
          <a:p>
            <a:r>
              <a:rPr lang="en-US" dirty="0" smtClean="0"/>
              <a:t>Data Source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0"/>
            <a:ext cx="12192000" cy="457200"/>
            <a:chOff x="0" y="0"/>
            <a:chExt cx="12192000" cy="4572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4572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912"/>
            <a:stretch/>
          </p:blipFill>
          <p:spPr>
            <a:xfrm>
              <a:off x="4346944" y="76200"/>
              <a:ext cx="3498112" cy="297584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/>
        </p:nvSpPr>
        <p:spPr>
          <a:xfrm>
            <a:off x="554979" y="1562710"/>
            <a:ext cx="1036738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666666"/>
                </a:solidFill>
                <a:latin typeface="Times New Roman" panose="02020603050405020304" pitchFamily="18" charset="0"/>
              </a:rPr>
              <a:t>Video data available for this challenge has been recorded by cameras aimed at intersections in urban </a:t>
            </a:r>
            <a:r>
              <a:rPr lang="en-US" dirty="0" smtClean="0">
                <a:solidFill>
                  <a:srgbClr val="666666"/>
                </a:solidFill>
                <a:latin typeface="Times New Roman" panose="02020603050405020304" pitchFamily="18" charset="0"/>
              </a:rPr>
              <a:t>areas:</a:t>
            </a:r>
          </a:p>
          <a:p>
            <a:pPr algn="just"/>
            <a:r>
              <a:rPr lang="en-US" dirty="0" smtClean="0">
                <a:solidFill>
                  <a:srgbClr val="666666"/>
                </a:solidFill>
                <a:latin typeface="Times New Roman" panose="02020603050405020304" pitchFamily="18" charset="0"/>
              </a:rPr>
              <a:t> </a:t>
            </a:r>
            <a:endParaRPr lang="en-US" dirty="0">
              <a:solidFill>
                <a:srgbClr val="666666"/>
              </a:solidFill>
              <a:latin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i="1" dirty="0" smtClean="0"/>
              <a:t>Silicon </a:t>
            </a:r>
            <a:r>
              <a:rPr lang="en-US" i="1" dirty="0"/>
              <a:t>Valley Intersection Data</a:t>
            </a:r>
            <a:r>
              <a:rPr lang="en-US" dirty="0"/>
              <a:t> </a:t>
            </a:r>
            <a:r>
              <a:rPr lang="en-US" dirty="0" smtClean="0"/>
              <a:t>	- 70 hours, 1080p,     30 fps</a:t>
            </a:r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r>
              <a:rPr lang="en-US" i="1" dirty="0" smtClean="0"/>
              <a:t>Virginia </a:t>
            </a:r>
            <a:r>
              <a:rPr lang="en-US" i="1" dirty="0"/>
              <a:t>Beach Intersection Data</a:t>
            </a:r>
            <a:r>
              <a:rPr lang="en-US" dirty="0"/>
              <a:t> </a:t>
            </a:r>
            <a:r>
              <a:rPr lang="en-US" dirty="0" smtClean="0"/>
              <a:t>	- 50 hours, 720x480, </a:t>
            </a:r>
            <a:r>
              <a:rPr lang="en-US" dirty="0"/>
              <a:t>3</a:t>
            </a:r>
            <a:r>
              <a:rPr lang="en-US" dirty="0" smtClean="0"/>
              <a:t>0 fps</a:t>
            </a:r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r>
              <a:rPr lang="en-US" i="1" dirty="0" smtClean="0"/>
              <a:t>Lincoln</a:t>
            </a:r>
            <a:r>
              <a:rPr lang="en-US" i="1" dirty="0"/>
              <a:t>, Nebraska Data</a:t>
            </a:r>
            <a:r>
              <a:rPr lang="en-US" dirty="0"/>
              <a:t> </a:t>
            </a:r>
            <a:r>
              <a:rPr lang="en-US" dirty="0" smtClean="0"/>
              <a:t>		- 10 hours, 720x480, </a:t>
            </a:r>
            <a:r>
              <a:rPr lang="en-US" dirty="0"/>
              <a:t>30 </a:t>
            </a:r>
            <a:r>
              <a:rPr lang="en-US" dirty="0" smtClean="0"/>
              <a:t>fps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2989" y="338094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 </a:t>
            </a:r>
            <a:br>
              <a:rPr lang="en-US" dirty="0"/>
            </a:br>
            <a:r>
              <a:rPr lang="en-US" dirty="0"/>
              <a:t> 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62989" y="2435629"/>
            <a:ext cx="104269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8238277" y="2066297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>
                <a:solidFill>
                  <a:srgbClr val="FF0000"/>
                </a:solidFill>
              </a:rPr>
              <a:t>~ 80K images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249" y="3769001"/>
            <a:ext cx="3263929" cy="18359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650" y="3767782"/>
            <a:ext cx="3263929" cy="183596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160459" y="5815314"/>
            <a:ext cx="233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stevens_cr_winchester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8457738" y="5728978"/>
            <a:ext cx="1739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walsh_santomas</a:t>
            </a:r>
            <a:endParaRPr lang="en-US" dirty="0"/>
          </a:p>
        </p:txBody>
      </p:sp>
      <p:pic>
        <p:nvPicPr>
          <p:cNvPr id="18" name="Picture 17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30" y="3767782"/>
            <a:ext cx="1928819" cy="1844139"/>
          </a:xfrm>
          <a:prstGeom prst="rect">
            <a:avLst/>
          </a:prstGeom>
        </p:spPr>
      </p:pic>
      <p:pic>
        <p:nvPicPr>
          <p:cNvPr id="19" name="Picture 18" descr="Screen Clippi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721" y="3767782"/>
            <a:ext cx="1928819" cy="182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7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54979" y="415544"/>
            <a:ext cx="10515600" cy="1325563"/>
          </a:xfrm>
        </p:spPr>
        <p:txBody>
          <a:bodyPr/>
          <a:lstStyle/>
          <a:p>
            <a:r>
              <a:rPr lang="en-US" dirty="0" smtClean="0"/>
              <a:t>Methodology - RDFCN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0"/>
            <a:ext cx="12192000" cy="457200"/>
            <a:chOff x="0" y="0"/>
            <a:chExt cx="12192000" cy="4572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4572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912"/>
            <a:stretch/>
          </p:blipFill>
          <p:spPr>
            <a:xfrm>
              <a:off x="4346944" y="76200"/>
              <a:ext cx="3498112" cy="297584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54979" y="1741107"/>
            <a:ext cx="110744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RDFCN is initially described in: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r>
              <a:rPr lang="en-US" sz="2400" dirty="0" smtClean="0"/>
              <a:t>J</a:t>
            </a:r>
            <a:r>
              <a:rPr lang="en-US" sz="2400" dirty="0"/>
              <a:t>. Dai, H. Qi, Y. </a:t>
            </a:r>
            <a:r>
              <a:rPr lang="en-US" sz="2400" dirty="0" err="1"/>
              <a:t>Xiong</a:t>
            </a:r>
            <a:r>
              <a:rPr lang="en-US" sz="2400" dirty="0"/>
              <a:t>, Y. Li, G. Zhang, H. Hu, and Y. Wei. Deformable convolutional networks. </a:t>
            </a:r>
            <a:r>
              <a:rPr lang="en-US" sz="2400" i="1" dirty="0" err="1"/>
              <a:t>arXiv</a:t>
            </a:r>
            <a:r>
              <a:rPr lang="en-US" sz="2400" i="1" dirty="0"/>
              <a:t> preprint arXiv:1703.06211</a:t>
            </a:r>
            <a:r>
              <a:rPr lang="en-US" sz="2400" dirty="0"/>
              <a:t>, 2017. </a:t>
            </a:r>
            <a:endParaRPr lang="en-US" sz="2400" dirty="0" smtClean="0"/>
          </a:p>
          <a:p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RDFCN – Region-based Deformable Fully Convolutional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R-FCN (</a:t>
            </a:r>
            <a:r>
              <a:rPr lang="en-US" sz="2400" dirty="0"/>
              <a:t>Region-based Fully Convolutional Networks</a:t>
            </a:r>
            <a:r>
              <a:rPr lang="en-US" sz="2400" dirty="0" smtClean="0"/>
              <a:t>)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faster inference </a:t>
            </a:r>
            <a:r>
              <a:rPr lang="en-US" sz="2400" dirty="0" smtClean="0"/>
              <a:t>speed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Deformable </a:t>
            </a:r>
            <a:r>
              <a:rPr lang="en-US" sz="2400" dirty="0" err="1" smtClean="0"/>
              <a:t>ConvNets</a:t>
            </a:r>
            <a:r>
              <a:rPr lang="en-US" sz="2400" dirty="0" smtClean="0"/>
              <a:t> (</a:t>
            </a:r>
            <a:r>
              <a:rPr lang="en-US" sz="2400" dirty="0"/>
              <a:t>Deformable Convolutional Networks</a:t>
            </a:r>
            <a:r>
              <a:rPr lang="en-US" sz="2400" dirty="0" smtClean="0"/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higher detection accuracy</a:t>
            </a:r>
            <a:endParaRPr lang="en-US" sz="2400" dirty="0" smtClean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19665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54979" y="415544"/>
            <a:ext cx="10515600" cy="1325563"/>
          </a:xfrm>
        </p:spPr>
        <p:txBody>
          <a:bodyPr/>
          <a:lstStyle/>
          <a:p>
            <a:r>
              <a:rPr lang="en-US" dirty="0" smtClean="0"/>
              <a:t>Methodology - RFCN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0"/>
            <a:ext cx="12192000" cy="457200"/>
            <a:chOff x="0" y="0"/>
            <a:chExt cx="12192000" cy="4572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4572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912"/>
            <a:stretch/>
          </p:blipFill>
          <p:spPr>
            <a:xfrm>
              <a:off x="4346944" y="76200"/>
              <a:ext cx="3498112" cy="297584"/>
            </a:xfrm>
            <a:prstGeom prst="rect">
              <a:avLst/>
            </a:prstGeom>
          </p:spPr>
        </p:pic>
      </p:grp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495" y="1429467"/>
            <a:ext cx="7099175" cy="524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83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54979" y="415544"/>
            <a:ext cx="10515600" cy="1325563"/>
          </a:xfrm>
        </p:spPr>
        <p:txBody>
          <a:bodyPr/>
          <a:lstStyle/>
          <a:p>
            <a:r>
              <a:rPr lang="en-US" dirty="0" smtClean="0"/>
              <a:t>Methodology – R-CNN to Fast R-CNN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0"/>
            <a:ext cx="12192000" cy="457200"/>
            <a:chOff x="0" y="0"/>
            <a:chExt cx="12192000" cy="4572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4572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912"/>
            <a:stretch/>
          </p:blipFill>
          <p:spPr>
            <a:xfrm>
              <a:off x="4346944" y="76200"/>
              <a:ext cx="3498112" cy="297584"/>
            </a:xfrm>
            <a:prstGeom prst="rect">
              <a:avLst/>
            </a:prstGeom>
          </p:spPr>
        </p:pic>
      </p:grp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42" y="2156651"/>
            <a:ext cx="5208117" cy="3879764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05" y="2156651"/>
            <a:ext cx="4536974" cy="385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36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54979" y="415544"/>
            <a:ext cx="10515600" cy="1325563"/>
          </a:xfrm>
        </p:spPr>
        <p:txBody>
          <a:bodyPr/>
          <a:lstStyle/>
          <a:p>
            <a:r>
              <a:rPr lang="en-US" dirty="0" smtClean="0"/>
              <a:t>Methodology – Fast R-CNN to Faster R-CNN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0"/>
            <a:ext cx="12192000" cy="457200"/>
            <a:chOff x="0" y="0"/>
            <a:chExt cx="12192000" cy="4572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4572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912"/>
            <a:stretch/>
          </p:blipFill>
          <p:spPr>
            <a:xfrm>
              <a:off x="4346944" y="76200"/>
              <a:ext cx="3498112" cy="297584"/>
            </a:xfrm>
            <a:prstGeom prst="rect">
              <a:avLst/>
            </a:prstGeom>
          </p:spPr>
        </p:pic>
      </p:grp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09" y="2156651"/>
            <a:ext cx="4522948" cy="3845860"/>
          </a:xfrm>
          <a:prstGeom prst="rect">
            <a:avLst/>
          </a:prstGeom>
        </p:spPr>
      </p:pic>
      <p:pic>
        <p:nvPicPr>
          <p:cNvPr id="13" name="Picture 12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934" y="2166263"/>
            <a:ext cx="3827666" cy="383624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96000" y="2089173"/>
            <a:ext cx="1833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Faster R-CNN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8230672" y="2009066"/>
            <a:ext cx="402603" cy="295169"/>
            <a:chOff x="8248338" y="1686031"/>
            <a:chExt cx="402603" cy="295169"/>
          </a:xfrm>
        </p:grpSpPr>
        <p:sp>
          <p:nvSpPr>
            <p:cNvPr id="7" name="Parallelogram 6"/>
            <p:cNvSpPr/>
            <p:nvPr/>
          </p:nvSpPr>
          <p:spPr>
            <a:xfrm>
              <a:off x="8256494" y="1837765"/>
              <a:ext cx="394447" cy="143435"/>
            </a:xfrm>
            <a:prstGeom prst="parallelogram">
              <a:avLst>
                <a:gd name="adj" fmla="val 7848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Parallelogram 11"/>
            <p:cNvSpPr/>
            <p:nvPr/>
          </p:nvSpPr>
          <p:spPr>
            <a:xfrm>
              <a:off x="8256493" y="1755841"/>
              <a:ext cx="394447" cy="143435"/>
            </a:xfrm>
            <a:prstGeom prst="parallelogram">
              <a:avLst>
                <a:gd name="adj" fmla="val 7848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arallelogram 13"/>
            <p:cNvSpPr/>
            <p:nvPr/>
          </p:nvSpPr>
          <p:spPr>
            <a:xfrm>
              <a:off x="8248338" y="1686031"/>
              <a:ext cx="394447" cy="143435"/>
            </a:xfrm>
            <a:prstGeom prst="parallelogram">
              <a:avLst>
                <a:gd name="adj" fmla="val 7848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724974" y="1746210"/>
            <a:ext cx="402603" cy="295169"/>
            <a:chOff x="8248338" y="1686031"/>
            <a:chExt cx="402603" cy="295169"/>
          </a:xfrm>
        </p:grpSpPr>
        <p:sp>
          <p:nvSpPr>
            <p:cNvPr id="17" name="Parallelogram 16"/>
            <p:cNvSpPr/>
            <p:nvPr/>
          </p:nvSpPr>
          <p:spPr>
            <a:xfrm>
              <a:off x="8256494" y="1837765"/>
              <a:ext cx="394447" cy="143435"/>
            </a:xfrm>
            <a:prstGeom prst="parallelogram">
              <a:avLst>
                <a:gd name="adj" fmla="val 7848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17"/>
            <p:cNvSpPr/>
            <p:nvPr/>
          </p:nvSpPr>
          <p:spPr>
            <a:xfrm>
              <a:off x="8256493" y="1755841"/>
              <a:ext cx="394447" cy="143435"/>
            </a:xfrm>
            <a:prstGeom prst="parallelogram">
              <a:avLst>
                <a:gd name="adj" fmla="val 7848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Parallelogram 18"/>
            <p:cNvSpPr/>
            <p:nvPr/>
          </p:nvSpPr>
          <p:spPr>
            <a:xfrm>
              <a:off x="8248338" y="1686031"/>
              <a:ext cx="394447" cy="143435"/>
            </a:xfrm>
            <a:prstGeom prst="parallelogram">
              <a:avLst>
                <a:gd name="adj" fmla="val 7848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198094" y="1887737"/>
            <a:ext cx="402603" cy="295169"/>
            <a:chOff x="8248338" y="1686031"/>
            <a:chExt cx="402603" cy="295169"/>
          </a:xfrm>
        </p:grpSpPr>
        <p:sp>
          <p:nvSpPr>
            <p:cNvPr id="21" name="Parallelogram 20"/>
            <p:cNvSpPr/>
            <p:nvPr/>
          </p:nvSpPr>
          <p:spPr>
            <a:xfrm>
              <a:off x="8256494" y="1837765"/>
              <a:ext cx="394447" cy="143435"/>
            </a:xfrm>
            <a:prstGeom prst="parallelogram">
              <a:avLst>
                <a:gd name="adj" fmla="val 7848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arallelogram 21"/>
            <p:cNvSpPr/>
            <p:nvPr/>
          </p:nvSpPr>
          <p:spPr>
            <a:xfrm>
              <a:off x="8256493" y="1755841"/>
              <a:ext cx="394447" cy="143435"/>
            </a:xfrm>
            <a:prstGeom prst="parallelogram">
              <a:avLst>
                <a:gd name="adj" fmla="val 7848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/>
            <p:cNvSpPr/>
            <p:nvPr/>
          </p:nvSpPr>
          <p:spPr>
            <a:xfrm>
              <a:off x="8248338" y="1686031"/>
              <a:ext cx="394447" cy="143435"/>
            </a:xfrm>
            <a:prstGeom prst="parallelogram">
              <a:avLst>
                <a:gd name="adj" fmla="val 7848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879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54979" y="415544"/>
            <a:ext cx="10515600" cy="1325563"/>
          </a:xfrm>
        </p:spPr>
        <p:txBody>
          <a:bodyPr/>
          <a:lstStyle/>
          <a:p>
            <a:r>
              <a:rPr lang="en-US" dirty="0" smtClean="0"/>
              <a:t>Methodology – Faster R-CNN to R-FCN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0"/>
            <a:ext cx="12192000" cy="457200"/>
            <a:chOff x="0" y="0"/>
            <a:chExt cx="12192000" cy="4572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4572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912"/>
            <a:stretch/>
          </p:blipFill>
          <p:spPr>
            <a:xfrm>
              <a:off x="4346944" y="76200"/>
              <a:ext cx="3498112" cy="297584"/>
            </a:xfrm>
            <a:prstGeom prst="rect">
              <a:avLst/>
            </a:prstGeom>
          </p:spPr>
        </p:pic>
      </p:grpSp>
      <p:pic>
        <p:nvPicPr>
          <p:cNvPr id="13" name="Picture 1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39" y="2398698"/>
            <a:ext cx="4082595" cy="4091749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2313966" y="2156651"/>
            <a:ext cx="402603" cy="295169"/>
            <a:chOff x="8248338" y="1686031"/>
            <a:chExt cx="402603" cy="295169"/>
          </a:xfrm>
        </p:grpSpPr>
        <p:sp>
          <p:nvSpPr>
            <p:cNvPr id="14" name="Parallelogram 13"/>
            <p:cNvSpPr/>
            <p:nvPr/>
          </p:nvSpPr>
          <p:spPr>
            <a:xfrm>
              <a:off x="8256494" y="1837765"/>
              <a:ext cx="394447" cy="143435"/>
            </a:xfrm>
            <a:prstGeom prst="parallelogram">
              <a:avLst>
                <a:gd name="adj" fmla="val 7848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Parallelogram 14"/>
            <p:cNvSpPr/>
            <p:nvPr/>
          </p:nvSpPr>
          <p:spPr>
            <a:xfrm>
              <a:off x="8256493" y="1755841"/>
              <a:ext cx="394447" cy="143435"/>
            </a:xfrm>
            <a:prstGeom prst="parallelogram">
              <a:avLst>
                <a:gd name="adj" fmla="val 7848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/>
            <p:cNvSpPr/>
            <p:nvPr/>
          </p:nvSpPr>
          <p:spPr>
            <a:xfrm>
              <a:off x="8248338" y="1686031"/>
              <a:ext cx="394447" cy="143435"/>
            </a:xfrm>
            <a:prstGeom prst="parallelogram">
              <a:avLst>
                <a:gd name="adj" fmla="val 7848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808268" y="1893795"/>
            <a:ext cx="402603" cy="295169"/>
            <a:chOff x="8248338" y="1686031"/>
            <a:chExt cx="402603" cy="295169"/>
          </a:xfrm>
        </p:grpSpPr>
        <p:sp>
          <p:nvSpPr>
            <p:cNvPr id="19" name="Parallelogram 18"/>
            <p:cNvSpPr/>
            <p:nvPr/>
          </p:nvSpPr>
          <p:spPr>
            <a:xfrm>
              <a:off x="8256494" y="1837765"/>
              <a:ext cx="394447" cy="143435"/>
            </a:xfrm>
            <a:prstGeom prst="parallelogram">
              <a:avLst>
                <a:gd name="adj" fmla="val 7848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Parallelogram 19"/>
            <p:cNvSpPr/>
            <p:nvPr/>
          </p:nvSpPr>
          <p:spPr>
            <a:xfrm>
              <a:off x="8256493" y="1755841"/>
              <a:ext cx="394447" cy="143435"/>
            </a:xfrm>
            <a:prstGeom prst="parallelogram">
              <a:avLst>
                <a:gd name="adj" fmla="val 7848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/>
            <p:cNvSpPr/>
            <p:nvPr/>
          </p:nvSpPr>
          <p:spPr>
            <a:xfrm>
              <a:off x="8248338" y="1686031"/>
              <a:ext cx="394447" cy="143435"/>
            </a:xfrm>
            <a:prstGeom prst="parallelogram">
              <a:avLst>
                <a:gd name="adj" fmla="val 7848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281388" y="2035322"/>
            <a:ext cx="402603" cy="295169"/>
            <a:chOff x="8248338" y="1686031"/>
            <a:chExt cx="402603" cy="295169"/>
          </a:xfrm>
        </p:grpSpPr>
        <p:sp>
          <p:nvSpPr>
            <p:cNvPr id="23" name="Parallelogram 22"/>
            <p:cNvSpPr/>
            <p:nvPr/>
          </p:nvSpPr>
          <p:spPr>
            <a:xfrm>
              <a:off x="8256494" y="1837765"/>
              <a:ext cx="394447" cy="143435"/>
            </a:xfrm>
            <a:prstGeom prst="parallelogram">
              <a:avLst>
                <a:gd name="adj" fmla="val 7848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Parallelogram 23"/>
            <p:cNvSpPr/>
            <p:nvPr/>
          </p:nvSpPr>
          <p:spPr>
            <a:xfrm>
              <a:off x="8256493" y="1755841"/>
              <a:ext cx="394447" cy="143435"/>
            </a:xfrm>
            <a:prstGeom prst="parallelogram">
              <a:avLst>
                <a:gd name="adj" fmla="val 7848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Parallelogram 24"/>
            <p:cNvSpPr/>
            <p:nvPr/>
          </p:nvSpPr>
          <p:spPr>
            <a:xfrm>
              <a:off x="8248338" y="1686031"/>
              <a:ext cx="394447" cy="143435"/>
            </a:xfrm>
            <a:prstGeom prst="parallelogram">
              <a:avLst>
                <a:gd name="adj" fmla="val 7848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6" name="Picture 2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215" y="2398698"/>
            <a:ext cx="4082595" cy="4091749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9000564" y="2306811"/>
            <a:ext cx="1164293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Final Result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646024" y="3003500"/>
            <a:ext cx="223362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Location Sensitive Maps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44628" y="1946016"/>
            <a:ext cx="1833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Faster R-CNN</a:t>
            </a:r>
            <a:endParaRPr lang="en-US" sz="2400" dirty="0"/>
          </a:p>
        </p:txBody>
      </p:sp>
      <p:sp>
        <p:nvSpPr>
          <p:cNvPr id="30" name="Rectangle 29"/>
          <p:cNvSpPr/>
          <p:nvPr/>
        </p:nvSpPr>
        <p:spPr>
          <a:xfrm>
            <a:off x="6426996" y="2014423"/>
            <a:ext cx="9466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R-FCN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9876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54979" y="415544"/>
            <a:ext cx="10515600" cy="1325563"/>
          </a:xfrm>
        </p:spPr>
        <p:txBody>
          <a:bodyPr/>
          <a:lstStyle/>
          <a:p>
            <a:r>
              <a:rPr lang="en-US" dirty="0" smtClean="0"/>
              <a:t>Methodology – Faster R-CNN to R-FCN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0"/>
            <a:ext cx="12192000" cy="457200"/>
            <a:chOff x="0" y="0"/>
            <a:chExt cx="12192000" cy="4572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4572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912"/>
            <a:stretch/>
          </p:blipFill>
          <p:spPr>
            <a:xfrm>
              <a:off x="4346944" y="76200"/>
              <a:ext cx="3498112" cy="297584"/>
            </a:xfrm>
            <a:prstGeom prst="rect">
              <a:avLst/>
            </a:prstGeom>
          </p:spPr>
        </p:pic>
      </p:grp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2510118"/>
            <a:ext cx="6075035" cy="3228734"/>
          </a:xfrm>
          <a:prstGeom prst="rect">
            <a:avLst/>
          </a:prstGeom>
        </p:spPr>
      </p:pic>
      <p:pic>
        <p:nvPicPr>
          <p:cNvPr id="31" name="Picture 30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496" y="1664910"/>
            <a:ext cx="4601033" cy="2248586"/>
          </a:xfrm>
          <a:prstGeom prst="rect">
            <a:avLst/>
          </a:prstGeom>
        </p:spPr>
      </p:pic>
      <p:pic>
        <p:nvPicPr>
          <p:cNvPr id="32" name="Picture 31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496" y="4040783"/>
            <a:ext cx="4376083" cy="216084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54979" y="1782867"/>
            <a:ext cx="3261406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Location Sensitive Maps</a:t>
            </a:r>
            <a:endParaRPr lang="en-US" sz="3600" b="1" dirty="0">
              <a:solidFill>
                <a:srgbClr val="FF0000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707341" y="2357718"/>
            <a:ext cx="706414" cy="77992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210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</TotalTime>
  <Words>584</Words>
  <Application>Microsoft Macintosh PowerPoint</Application>
  <PresentationFormat>Widescreen</PresentationFormat>
  <Paragraphs>175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Times New Roman</vt:lpstr>
      <vt:lpstr>Office Theme</vt:lpstr>
      <vt:lpstr>NVIDIA AICity Challenge 2017  Track 1 Using RDFCN model</vt:lpstr>
      <vt:lpstr>Introduction</vt:lpstr>
      <vt:lpstr>Data Source</vt:lpstr>
      <vt:lpstr>Methodology - RDFCN</vt:lpstr>
      <vt:lpstr>Methodology - RFCN</vt:lpstr>
      <vt:lpstr>Methodology – R-CNN to Fast R-CNN</vt:lpstr>
      <vt:lpstr>Methodology – Fast R-CNN to Faster R-CNN</vt:lpstr>
      <vt:lpstr>Methodology – Faster R-CNN to R-FCN</vt:lpstr>
      <vt:lpstr>Methodology – Faster R-CNN to R-FCN</vt:lpstr>
      <vt:lpstr>Methodology - RFCN</vt:lpstr>
      <vt:lpstr>Methodology – Deformable Convolution</vt:lpstr>
      <vt:lpstr>Methodology – RDFCN</vt:lpstr>
      <vt:lpstr>Experiment 1 – train on 60k images</vt:lpstr>
      <vt:lpstr>Experiment1 Results (confidence &gt; 0.1) </vt:lpstr>
      <vt:lpstr>Experiment1 Results (confidence &gt; 0.1) </vt:lpstr>
      <vt:lpstr>Training data check - good</vt:lpstr>
      <vt:lpstr>Training data check – not good</vt:lpstr>
      <vt:lpstr>Training data check - bad</vt:lpstr>
      <vt:lpstr>Training data check – very bad</vt:lpstr>
      <vt:lpstr>Experiment2 – train on 0.8k selected images</vt:lpstr>
      <vt:lpstr>Experiment2 Results (confidence &gt; 0.1) </vt:lpstr>
      <vt:lpstr>Experiment 3 – Fine-tune model from COCO</vt:lpstr>
      <vt:lpstr>Experiment 3 – Fine-tune model from COCO</vt:lpstr>
      <vt:lpstr>Experiment3 Results (confidence &gt; 0.1) </vt:lpstr>
      <vt:lpstr>Model Performances on the reserved 200 images</vt:lpstr>
      <vt:lpstr>Model Fine Tune From COCO</vt:lpstr>
      <vt:lpstr>Model Fine Tune From COCO</vt:lpstr>
      <vt:lpstr>THANK YOU</vt:lpstr>
    </vt:vector>
  </TitlesOfParts>
  <Company>Microsoft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Sensor QA</dc:title>
  <dc:creator>Huang, Tingting</dc:creator>
  <cp:lastModifiedBy>Shuo Wang</cp:lastModifiedBy>
  <cp:revision>96</cp:revision>
  <dcterms:created xsi:type="dcterms:W3CDTF">2017-02-22T17:49:18Z</dcterms:created>
  <dcterms:modified xsi:type="dcterms:W3CDTF">2017-09-12T20:08:39Z</dcterms:modified>
</cp:coreProperties>
</file>